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61" autoAdjust="0"/>
  </p:normalViewPr>
  <p:slideViewPr>
    <p:cSldViewPr snapToGrid="0">
      <p:cViewPr varScale="1">
        <p:scale>
          <a:sx n="62" d="100"/>
          <a:sy n="62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4A78D-AB72-48BC-BC4A-3D0D7FA19531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A2D1-EC3B-46A7-A340-C4D6228B6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7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7A2D1-EC3B-46A7-A340-C4D6228B632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9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44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9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1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2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33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74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8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56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89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B7AE-7331-4521-88D6-DD548C10B7B4}" type="datetimeFigureOut">
              <a:rPr lang="zh-CN" altLang="en-US" smtClean="0"/>
              <a:t>2016/1/25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6DCAE-7471-4DA9-B231-BC2E3ED84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4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iaoshuai@ict.a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中科院计算技术研究所</a:t>
            </a:r>
            <a:r>
              <a:rPr lang="zh-CN" altLang="en-US" dirty="0"/>
              <a:t>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4"/>
              </a:rPr>
              <a:t>jiaoshuai@ict.a.cn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0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426" y="0"/>
            <a:ext cx="11525573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1967</a:t>
            </a:r>
            <a:r>
              <a:rPr lang="zh-CN" altLang="en-US" dirty="0"/>
              <a:t>年聂荣臻元帅来计算所参观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3782" y="1325563"/>
            <a:ext cx="7966129" cy="532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9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zh-CN" altLang="en-US" dirty="0"/>
              <a:t>粟裕大将来计算所参观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3417" y="1329678"/>
            <a:ext cx="7625166" cy="53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进入新时期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80</a:t>
            </a:r>
            <a:r>
              <a:rPr lang="zh-CN" altLang="en-US" dirty="0"/>
              <a:t>年代改革开放后，先后从计算所分离出软件所</a:t>
            </a:r>
            <a:r>
              <a:rPr lang="zh-CN" altLang="en-US" dirty="0" smtClean="0"/>
              <a:t>、网络</a:t>
            </a:r>
            <a:r>
              <a:rPr lang="zh-CN" altLang="en-US" dirty="0"/>
              <a:t>中心等</a:t>
            </a:r>
            <a:r>
              <a:rPr lang="en-US" altLang="zh-CN" dirty="0"/>
              <a:t>5</a:t>
            </a:r>
            <a:r>
              <a:rPr lang="zh-CN" altLang="en-US" dirty="0"/>
              <a:t>个研究所并以计算所的技术为基础</a:t>
            </a:r>
            <a:r>
              <a:rPr lang="zh-CN" altLang="en-US" dirty="0" smtClean="0"/>
              <a:t>，创建</a:t>
            </a:r>
            <a:r>
              <a:rPr lang="zh-CN" altLang="en-US" dirty="0"/>
              <a:t>了联想、曙光等</a:t>
            </a:r>
            <a:r>
              <a:rPr lang="en-US" altLang="zh-CN" dirty="0"/>
              <a:t>20</a:t>
            </a:r>
            <a:r>
              <a:rPr lang="zh-CN" altLang="en-US" dirty="0"/>
              <a:t>多个高技术企业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dirty="0" smtClean="0"/>
              <a:t>“中国计算机学会”</a:t>
            </a:r>
            <a:r>
              <a:rPr lang="zh-CN" altLang="en-US" dirty="0"/>
              <a:t>、</a:t>
            </a:r>
            <a:r>
              <a:rPr lang="en-US" altLang="zh-CN" dirty="0"/>
              <a:t>IEEE</a:t>
            </a:r>
            <a:r>
              <a:rPr lang="zh-CN" altLang="en-US" dirty="0"/>
              <a:t>计算机学会</a:t>
            </a:r>
            <a:r>
              <a:rPr lang="zh-CN" altLang="en-US" dirty="0" smtClean="0"/>
              <a:t>北京中心</a:t>
            </a:r>
            <a:r>
              <a:rPr lang="zh-CN" altLang="en-US" dirty="0"/>
              <a:t>等机构的依托单位。</a:t>
            </a:r>
          </a:p>
          <a:p>
            <a:endParaRPr lang="en-US" altLang="zh-CN" dirty="0"/>
          </a:p>
          <a:p>
            <a:r>
              <a:rPr lang="en-US" altLang="zh-CN" dirty="0" smtClean="0"/>
              <a:t>50</a:t>
            </a:r>
            <a:r>
              <a:rPr lang="zh-CN" altLang="en-US" dirty="0"/>
              <a:t>多年来，共有</a:t>
            </a:r>
            <a:r>
              <a:rPr lang="en-US" altLang="zh-CN" dirty="0"/>
              <a:t>22</a:t>
            </a:r>
            <a:r>
              <a:rPr lang="zh-CN" altLang="en-US" dirty="0"/>
              <a:t>位院士在计算所工作或</a:t>
            </a:r>
            <a:r>
              <a:rPr lang="zh-CN" altLang="en-US" dirty="0" smtClean="0"/>
              <a:t>学习</a:t>
            </a:r>
            <a:r>
              <a:rPr lang="zh-CN" altLang="en-US" dirty="0"/>
              <a:t>过。</a:t>
            </a:r>
          </a:p>
        </p:txBody>
      </p:sp>
    </p:spTree>
    <p:extLst>
      <p:ext uri="{BB962C8B-B14F-4D97-AF65-F5344CB8AC3E}">
        <p14:creationId xmlns:p14="http://schemas.microsoft.com/office/powerpoint/2010/main" val="2557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联想那时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888" y="1690688"/>
            <a:ext cx="597811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08283" y="6312998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柳传志当年在计算所与科学院领导在一起</a:t>
            </a:r>
            <a:r>
              <a:rPr lang="en-US" altLang="zh-CN" b="1" i="0" u="none" strike="noStrike" baseline="0" dirty="0" smtClean="0">
                <a:latin typeface="Arial-BoldMT"/>
                <a:ea typeface="黑体" panose="02010609060101010101" pitchFamily="49" charset="-122"/>
              </a:rPr>
              <a:t>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70" y="1690688"/>
            <a:ext cx="6039509" cy="45712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91986" y="626196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联想集团初创时的办公室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8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4264" y="365125"/>
            <a:ext cx="9199536" cy="1325563"/>
          </a:xfrm>
        </p:spPr>
        <p:txBody>
          <a:bodyPr/>
          <a:lstStyle/>
          <a:p>
            <a:r>
              <a:rPr lang="zh-CN" altLang="en-US" dirty="0" smtClean="0"/>
              <a:t>曙光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636" y="1690688"/>
            <a:ext cx="6372225" cy="3333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3868" y="1740809"/>
            <a:ext cx="35349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在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2008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年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10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月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31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日上午</a:t>
            </a:r>
          </a:p>
          <a:p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2008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中国高性能计算学术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年会上公布的中国高性能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计算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TOP100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排行榜中，曙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光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5000A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以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LINPACK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值</a:t>
            </a:r>
          </a:p>
          <a:p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174.9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万亿次的成绩排名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世界第</a:t>
            </a:r>
            <a:r>
              <a:rPr lang="en-US" altLang="zh-CN" b="0" i="0" u="none" strike="noStrike" baseline="0" dirty="0" smtClean="0">
                <a:solidFill>
                  <a:srgbClr val="0000FF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10, 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其技术水平跻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身世界前列（前九名均为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美国计算机）。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9747" y="5703670"/>
            <a:ext cx="9955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2008</a:t>
            </a:r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年推出拥有完全自主知识产权的曙光</a:t>
            </a:r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5000A</a:t>
            </a:r>
          </a:p>
          <a:p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其技术水平跻身世界前列</a:t>
            </a:r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9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2718" y="0"/>
            <a:ext cx="7942881" cy="1325563"/>
          </a:xfrm>
        </p:spPr>
        <p:txBody>
          <a:bodyPr/>
          <a:lstStyle/>
          <a:p>
            <a:r>
              <a:rPr lang="zh-CN" altLang="en-US" dirty="0"/>
              <a:t>龙芯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189" y="1503335"/>
            <a:ext cx="10515600" cy="231062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2001</a:t>
            </a:r>
            <a:r>
              <a:rPr lang="zh-CN" altLang="en-US" sz="2000" dirty="0"/>
              <a:t>年</a:t>
            </a:r>
            <a:r>
              <a:rPr lang="en-US" altLang="zh-CN" sz="2000" dirty="0"/>
              <a:t>5</a:t>
            </a:r>
            <a:r>
              <a:rPr lang="zh-CN" altLang="en-US" sz="2000" dirty="0"/>
              <a:t>月：正式启动龙芯</a:t>
            </a:r>
            <a:r>
              <a:rPr lang="en-US" altLang="zh-CN" sz="2000" dirty="0"/>
              <a:t>CPU</a:t>
            </a:r>
            <a:r>
              <a:rPr lang="zh-CN" altLang="en-US" sz="2000" dirty="0"/>
              <a:t>的研制</a:t>
            </a:r>
          </a:p>
          <a:p>
            <a:r>
              <a:rPr lang="en-US" altLang="zh-CN" sz="2000" dirty="0" smtClean="0"/>
              <a:t>2002</a:t>
            </a:r>
            <a:r>
              <a:rPr lang="zh-CN" altLang="en-US" sz="2000" dirty="0"/>
              <a:t>年</a:t>
            </a:r>
            <a:r>
              <a:rPr lang="en-US" altLang="zh-CN" sz="2000" dirty="0"/>
              <a:t>8</a:t>
            </a:r>
            <a:r>
              <a:rPr lang="zh-CN" altLang="en-US" sz="2000" dirty="0"/>
              <a:t>月：研制成功龙芯</a:t>
            </a: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</a:p>
          <a:p>
            <a:pPr lvl="1"/>
            <a:r>
              <a:rPr lang="zh-CN" altLang="en-US" sz="2000" dirty="0" smtClean="0"/>
              <a:t>是</a:t>
            </a:r>
            <a:r>
              <a:rPr lang="zh-CN" altLang="en-US" sz="2000" dirty="0"/>
              <a:t>我国第一个通用处理器芯片，结束了中国计算机“无芯”的历史</a:t>
            </a:r>
          </a:p>
          <a:p>
            <a:pPr marL="0" indent="0">
              <a:buNone/>
            </a:pPr>
            <a:r>
              <a:rPr lang="en-US" altLang="zh-CN" sz="2000" dirty="0" smtClean="0"/>
              <a:t>2002-2006</a:t>
            </a:r>
            <a:r>
              <a:rPr lang="zh-CN" altLang="en-US" sz="2000" dirty="0"/>
              <a:t>：龙芯</a:t>
            </a:r>
            <a:r>
              <a:rPr lang="en-US" altLang="zh-CN" sz="2000" dirty="0"/>
              <a:t>2</a:t>
            </a:r>
            <a:r>
              <a:rPr lang="zh-CN" altLang="en-US" sz="2000" dirty="0"/>
              <a:t>号处理器平均每年性能提高三倍</a:t>
            </a:r>
          </a:p>
          <a:p>
            <a:pPr lvl="1"/>
            <a:r>
              <a:rPr lang="zh-CN" altLang="en-US" sz="2000" dirty="0" smtClean="0"/>
              <a:t>龙</a:t>
            </a:r>
            <a:r>
              <a:rPr lang="zh-CN" altLang="en-US" sz="2000" dirty="0"/>
              <a:t>芯</a:t>
            </a:r>
            <a:r>
              <a:rPr lang="en-US" altLang="zh-CN" sz="2000" dirty="0"/>
              <a:t>2E/2F</a:t>
            </a:r>
            <a:r>
              <a:rPr lang="zh-CN" altLang="en-US" sz="2000" dirty="0"/>
              <a:t>主频达到</a:t>
            </a:r>
            <a:r>
              <a:rPr lang="en-US" altLang="zh-CN" sz="2000" dirty="0"/>
              <a:t>1GHz</a:t>
            </a:r>
            <a:r>
              <a:rPr lang="zh-CN" altLang="en-US" sz="2000" dirty="0"/>
              <a:t>，在</a:t>
            </a:r>
            <a:r>
              <a:rPr lang="en-US" altLang="zh-CN" sz="2000" dirty="0"/>
              <a:t>64</a:t>
            </a:r>
            <a:r>
              <a:rPr lang="zh-CN" altLang="en-US" sz="2000" dirty="0"/>
              <a:t>位单处理器设计方面达到</a:t>
            </a:r>
            <a:r>
              <a:rPr lang="zh-CN" altLang="en-US" sz="2000" dirty="0" smtClean="0"/>
              <a:t>世界先进水平</a:t>
            </a:r>
            <a:endParaRPr lang="zh-CN" altLang="en-US" sz="2000" dirty="0"/>
          </a:p>
          <a:p>
            <a:r>
              <a:rPr lang="zh-CN" altLang="en-US" sz="2000" dirty="0" smtClean="0"/>
              <a:t>目前</a:t>
            </a:r>
            <a:r>
              <a:rPr lang="zh-CN" altLang="en-US" sz="2000" dirty="0"/>
              <a:t>正在进行多核龙芯</a:t>
            </a:r>
            <a:r>
              <a:rPr lang="en-US" altLang="zh-CN" sz="2000" dirty="0"/>
              <a:t>3</a:t>
            </a:r>
            <a:r>
              <a:rPr lang="zh-CN" altLang="en-US" sz="2000" dirty="0"/>
              <a:t>号的研制以及龙芯产业化推广工作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9" y="3984440"/>
            <a:ext cx="7626942" cy="2873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068" y="3813958"/>
            <a:ext cx="3026534" cy="7316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203" y="4909474"/>
            <a:ext cx="2054286" cy="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8766" y="365125"/>
            <a:ext cx="9215034" cy="1325563"/>
          </a:xfrm>
        </p:spPr>
        <p:txBody>
          <a:bodyPr/>
          <a:lstStyle/>
          <a:p>
            <a:r>
              <a:rPr lang="zh-CN" altLang="en-US" dirty="0" smtClean="0"/>
              <a:t>龙芯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0739" y="1825625"/>
            <a:ext cx="6530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0539" y="210142"/>
            <a:ext cx="9043261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建所背景：新中国建之初</a:t>
            </a:r>
            <a:r>
              <a:rPr lang="zh-CN" altLang="en-US" dirty="0" smtClean="0"/>
              <a:t>大</a:t>
            </a:r>
            <a:r>
              <a:rPr lang="zh-CN" altLang="en-US" dirty="0"/>
              <a:t>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1949</a:t>
            </a:r>
            <a:r>
              <a:rPr lang="zh-CN" altLang="en-US" dirty="0"/>
              <a:t>年： 中华人民共和国</a:t>
            </a:r>
            <a:r>
              <a:rPr lang="zh-CN" altLang="en-US" dirty="0" smtClean="0"/>
              <a:t>成立</a:t>
            </a:r>
            <a:endParaRPr lang="en-US" altLang="zh-CN" dirty="0" smtClean="0"/>
          </a:p>
          <a:p>
            <a:r>
              <a:rPr lang="en-US" altLang="zh-CN" dirty="0" smtClean="0"/>
              <a:t>1950</a:t>
            </a:r>
            <a:r>
              <a:rPr lang="zh-CN" altLang="en-US" dirty="0"/>
              <a:t>年：土地改革、镇压反革命运动开始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10</a:t>
            </a:r>
            <a:r>
              <a:rPr lang="zh-CN" altLang="en-US" dirty="0"/>
              <a:t>月：中国人民志愿军赴朝作战</a:t>
            </a:r>
          </a:p>
          <a:p>
            <a:r>
              <a:rPr lang="en-US" altLang="zh-CN" dirty="0" smtClean="0"/>
              <a:t>1951</a:t>
            </a:r>
            <a:r>
              <a:rPr lang="zh-CN" altLang="en-US" dirty="0"/>
              <a:t>年：西藏和平解放</a:t>
            </a:r>
          </a:p>
          <a:p>
            <a:r>
              <a:rPr lang="en-US" altLang="zh-CN" dirty="0" smtClean="0"/>
              <a:t>1952</a:t>
            </a:r>
            <a:r>
              <a:rPr lang="zh-CN" altLang="en-US" dirty="0"/>
              <a:t>年：土地改革完成</a:t>
            </a:r>
          </a:p>
          <a:p>
            <a:r>
              <a:rPr lang="en-US" altLang="zh-CN" dirty="0" smtClean="0"/>
              <a:t>1953</a:t>
            </a:r>
            <a:r>
              <a:rPr lang="zh-CN" altLang="en-US" dirty="0"/>
              <a:t>年：第一个五年计划开始；抗美援朝战争结束</a:t>
            </a:r>
          </a:p>
          <a:p>
            <a:r>
              <a:rPr lang="en-US" altLang="zh-CN" dirty="0" smtClean="0"/>
              <a:t>1954</a:t>
            </a:r>
            <a:r>
              <a:rPr lang="zh-CN" altLang="en-US" dirty="0"/>
              <a:t>年：第一届全国人民代表大会召开</a:t>
            </a:r>
          </a:p>
          <a:p>
            <a:r>
              <a:rPr lang="zh-CN" altLang="en-US" dirty="0" smtClean="0"/>
              <a:t>                  中华人民共和国</a:t>
            </a:r>
            <a:r>
              <a:rPr lang="zh-CN" altLang="en-US" dirty="0"/>
              <a:t>第一部宪法颁布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1956</a:t>
            </a:r>
            <a:r>
              <a:rPr lang="zh-CN" altLang="en-US" dirty="0"/>
              <a:t>年：中国共产党第八次全国代表大会召开；</a:t>
            </a:r>
          </a:p>
          <a:p>
            <a:pPr marL="0" indent="0">
              <a:buNone/>
            </a:pPr>
            <a:r>
              <a:rPr lang="zh-CN" altLang="en-US" dirty="0" smtClean="0"/>
              <a:t>                     我国</a:t>
            </a:r>
            <a:r>
              <a:rPr lang="zh-CN" altLang="en-US" dirty="0"/>
              <a:t>对生产资料私有制的社会主义改造基本完成。</a:t>
            </a:r>
          </a:p>
          <a:p>
            <a:pPr marL="0" indent="0">
              <a:buNone/>
            </a:pPr>
            <a:r>
              <a:rPr lang="zh-CN" altLang="en-US" dirty="0" smtClean="0"/>
              <a:t>                     计算技术</a:t>
            </a:r>
            <a:r>
              <a:rPr lang="zh-CN" altLang="en-US" dirty="0"/>
              <a:t>研究所成立。</a:t>
            </a:r>
          </a:p>
        </p:txBody>
      </p:sp>
    </p:spTree>
    <p:extLst>
      <p:ext uri="{BB962C8B-B14F-4D97-AF65-F5344CB8AC3E}">
        <p14:creationId xmlns:p14="http://schemas.microsoft.com/office/powerpoint/2010/main" val="24537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  <a:ea typeface="+mn-ea"/>
              </a:rPr>
              <a:t>1956</a:t>
            </a:r>
            <a:r>
              <a:rPr lang="zh-CN" altLang="en-US" sz="2000" dirty="0">
                <a:latin typeface="+mn-ea"/>
                <a:ea typeface="+mn-ea"/>
              </a:rPr>
              <a:t>年</a:t>
            </a:r>
            <a:r>
              <a:rPr lang="en-US" altLang="zh-CN" sz="2000" dirty="0">
                <a:latin typeface="+mn-ea"/>
                <a:ea typeface="+mn-ea"/>
              </a:rPr>
              <a:t>4-6</a:t>
            </a:r>
            <a:r>
              <a:rPr lang="zh-CN" altLang="en-US" sz="2000" dirty="0">
                <a:latin typeface="+mn-ea"/>
                <a:ea typeface="+mn-ea"/>
              </a:rPr>
              <a:t>月闵乃大、夏培肃、吴几康、范新弼、蒋士騛、徐献瑜、张效祥、</a:t>
            </a:r>
            <a:r>
              <a:rPr lang="zh-CN" altLang="en-US" sz="2000" dirty="0" smtClean="0">
                <a:latin typeface="+mn-ea"/>
                <a:ea typeface="+mn-ea"/>
              </a:rPr>
              <a:t>周寿宪 </a:t>
            </a:r>
            <a:r>
              <a:rPr lang="zh-CN" altLang="en-US" sz="2000" dirty="0">
                <a:latin typeface="+mn-ea"/>
                <a:ea typeface="+mn-ea"/>
              </a:rPr>
              <a:t>、何绍宗、胡世华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zh-CN" altLang="en-US" sz="2000" dirty="0">
                <a:latin typeface="+mn-ea"/>
                <a:ea typeface="+mn-ea"/>
              </a:rPr>
              <a:t>等同志参加周总理主持的发展我国科学</a:t>
            </a:r>
            <a:r>
              <a:rPr lang="en-US" altLang="zh-CN" sz="2000" dirty="0">
                <a:latin typeface="+mn-ea"/>
                <a:ea typeface="+mn-ea"/>
              </a:rPr>
              <a:t>12</a:t>
            </a:r>
            <a:r>
              <a:rPr lang="zh-CN" altLang="en-US" sz="2000" dirty="0">
                <a:latin typeface="+mn-ea"/>
                <a:ea typeface="+mn-ea"/>
              </a:rPr>
              <a:t>年远景规划，</a:t>
            </a:r>
            <a:r>
              <a:rPr lang="en-US" altLang="zh-CN" sz="2000" dirty="0">
                <a:latin typeface="+mn-ea"/>
                <a:ea typeface="+mn-ea"/>
              </a:rPr>
              <a:t>6</a:t>
            </a:r>
            <a:r>
              <a:rPr lang="zh-CN" altLang="en-US" sz="2000" dirty="0">
                <a:latin typeface="+mn-ea"/>
                <a:ea typeface="+mn-ea"/>
              </a:rPr>
              <a:t>月</a:t>
            </a:r>
            <a:r>
              <a:rPr lang="en-US" altLang="zh-CN" sz="2000" dirty="0">
                <a:latin typeface="+mn-ea"/>
                <a:ea typeface="+mn-ea"/>
              </a:rPr>
              <a:t>14</a:t>
            </a:r>
            <a:r>
              <a:rPr lang="zh-CN" altLang="en-US" sz="2000" dirty="0" smtClean="0">
                <a:latin typeface="+mn-ea"/>
                <a:ea typeface="+mn-ea"/>
              </a:rPr>
              <a:t>日毛泽东</a:t>
            </a:r>
            <a:r>
              <a:rPr lang="zh-CN" altLang="en-US" sz="2000" dirty="0">
                <a:latin typeface="+mn-ea"/>
                <a:ea typeface="+mn-ea"/>
              </a:rPr>
              <a:t>主席、朱德委员长、周恩来总理等在中南海怀仁堂草坪会见科学家并合影留念。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25562"/>
            <a:ext cx="12192001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3234" y="365125"/>
            <a:ext cx="8920566" cy="1325563"/>
          </a:xfrm>
        </p:spPr>
        <p:txBody>
          <a:bodyPr/>
          <a:lstStyle/>
          <a:p>
            <a:r>
              <a:rPr lang="zh-CN" altLang="en-US" dirty="0"/>
              <a:t>中国计算机事业起步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为适应国家经济和国防事业的发展形势</a:t>
            </a:r>
            <a:r>
              <a:rPr lang="zh-CN" altLang="en-US" dirty="0" smtClean="0"/>
              <a:t>，急需</a:t>
            </a:r>
            <a:r>
              <a:rPr lang="zh-CN" altLang="en-US" dirty="0"/>
              <a:t>尽快建立一支我国计算机专业的</a:t>
            </a:r>
            <a:r>
              <a:rPr lang="zh-CN" altLang="en-US" dirty="0" smtClean="0"/>
              <a:t>人才队伍</a:t>
            </a:r>
            <a:r>
              <a:rPr lang="zh-CN" altLang="en-US" dirty="0"/>
              <a:t>。为此，自</a:t>
            </a:r>
            <a:r>
              <a:rPr lang="en-US" altLang="zh-CN" b="1" dirty="0"/>
              <a:t>1956</a:t>
            </a:r>
            <a:r>
              <a:rPr lang="zh-CN" altLang="en-US" dirty="0"/>
              <a:t>年下半年，成立了</a:t>
            </a:r>
            <a:r>
              <a:rPr lang="zh-CN" altLang="en-US" dirty="0" smtClean="0"/>
              <a:t>计算</a:t>
            </a:r>
            <a:r>
              <a:rPr lang="zh-CN" altLang="en-US" dirty="0"/>
              <a:t>所筹备委员会，并采取了以下五方</a:t>
            </a:r>
            <a:r>
              <a:rPr lang="zh-CN" altLang="en-US" dirty="0" smtClean="0"/>
              <a:t>面的措施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派遣</a:t>
            </a:r>
            <a:r>
              <a:rPr lang="zh-CN" altLang="en-US" dirty="0"/>
              <a:t>赴苏联考察团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派遣</a:t>
            </a:r>
            <a:r>
              <a:rPr lang="zh-CN" altLang="en-US" dirty="0"/>
              <a:t>赴苏联进修队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派遣</a:t>
            </a:r>
            <a:r>
              <a:rPr lang="zh-CN" altLang="en-US" dirty="0"/>
              <a:t>赴苏联攻读研究生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派遣</a:t>
            </a:r>
            <a:r>
              <a:rPr lang="zh-CN" altLang="en-US" dirty="0"/>
              <a:t>高中毕业生赴苏联上大学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面向</a:t>
            </a:r>
            <a:r>
              <a:rPr lang="zh-CN" altLang="en-US" dirty="0"/>
              <a:t>全国</a:t>
            </a:r>
            <a:r>
              <a:rPr lang="en-US" altLang="zh-CN" dirty="0"/>
              <a:t>,</a:t>
            </a:r>
            <a:r>
              <a:rPr lang="zh-CN" altLang="en-US" dirty="0"/>
              <a:t>抽调高等学校在学的高年级学生来</a:t>
            </a:r>
            <a:r>
              <a:rPr lang="zh-CN" altLang="en-US" dirty="0" smtClean="0"/>
              <a:t>北京</a:t>
            </a:r>
            <a:r>
              <a:rPr lang="zh-CN" altLang="en-US" dirty="0"/>
              <a:t>参加“计算机和计算数学训练班”。</a:t>
            </a:r>
          </a:p>
        </p:txBody>
      </p:sp>
    </p:spTree>
    <p:extLst>
      <p:ext uri="{BB962C8B-B14F-4D97-AF65-F5344CB8AC3E}">
        <p14:creationId xmlns:p14="http://schemas.microsoft.com/office/powerpoint/2010/main" val="26923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4745" y="225639"/>
            <a:ext cx="8920565" cy="1325563"/>
          </a:xfrm>
        </p:spPr>
        <p:txBody>
          <a:bodyPr/>
          <a:lstStyle/>
          <a:p>
            <a:r>
              <a:rPr lang="zh-CN" altLang="en-US" dirty="0" smtClean="0"/>
              <a:t>华罗庚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7397" y="1918615"/>
            <a:ext cx="5836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我国著名数学大师</a:t>
            </a:r>
            <a:r>
              <a:rPr lang="zh-CN" altLang="en-US" dirty="0" smtClean="0"/>
              <a:t>、中国科学院数学研究所</a:t>
            </a:r>
            <a:r>
              <a:rPr lang="zh-CN" altLang="en-US" dirty="0"/>
              <a:t>所长华罗庚教授</a:t>
            </a:r>
            <a:r>
              <a:rPr lang="zh-CN" altLang="en-US" dirty="0" smtClean="0"/>
              <a:t>最早</a:t>
            </a:r>
            <a:r>
              <a:rPr lang="zh-CN" altLang="en-US" dirty="0"/>
              <a:t>提出在数学所</a:t>
            </a:r>
            <a:r>
              <a:rPr lang="zh-CN" altLang="en-US" dirty="0" smtClean="0"/>
              <a:t>开展电子计算机</a:t>
            </a:r>
            <a:r>
              <a:rPr lang="zh-CN" altLang="en-US" dirty="0"/>
              <a:t>研究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1956</a:t>
            </a:r>
            <a:r>
              <a:rPr lang="zh-CN" altLang="en-US" dirty="0"/>
              <a:t>年</a:t>
            </a:r>
            <a:r>
              <a:rPr lang="zh-CN" altLang="en-US" dirty="0" smtClean="0"/>
              <a:t>中国科学院成立</a:t>
            </a:r>
            <a:r>
              <a:rPr lang="zh-CN" altLang="en-US" dirty="0"/>
              <a:t>计算技术</a:t>
            </a:r>
            <a:r>
              <a:rPr lang="zh-CN" altLang="en-US" dirty="0" smtClean="0"/>
              <a:t>研究所筹备</a:t>
            </a:r>
            <a:r>
              <a:rPr lang="zh-CN" altLang="en-US" dirty="0"/>
              <a:t>委员会</a:t>
            </a:r>
            <a:r>
              <a:rPr lang="en-US" altLang="zh-CN" dirty="0"/>
              <a:t>,</a:t>
            </a:r>
            <a:r>
              <a:rPr lang="zh-CN" altLang="en-US" dirty="0"/>
              <a:t>华罗庚</a:t>
            </a:r>
            <a:r>
              <a:rPr lang="zh-CN" altLang="en-US" dirty="0" smtClean="0"/>
              <a:t>担任</a:t>
            </a:r>
            <a:r>
              <a:rPr lang="zh-CN" altLang="en-US" dirty="0"/>
              <a:t>筹备委员会主任。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11" y="1330568"/>
            <a:ext cx="4062120" cy="49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5742" y="0"/>
            <a:ext cx="9836258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报告及陈毅副总理批示</a:t>
            </a:r>
            <a:r>
              <a:rPr lang="en-US" altLang="zh-CN" sz="3100" dirty="0"/>
              <a:t>(1956</a:t>
            </a:r>
            <a:r>
              <a:rPr lang="zh-CN" altLang="en-US" sz="3100" dirty="0"/>
              <a:t>年中国科学院根据发展我国科学</a:t>
            </a:r>
            <a:r>
              <a:rPr lang="en-US" altLang="zh-CN" sz="3100" dirty="0"/>
              <a:t>12</a:t>
            </a:r>
            <a:r>
              <a:rPr lang="zh-CN" altLang="en-US" sz="3100" dirty="0"/>
              <a:t>年远景规划</a:t>
            </a:r>
            <a:r>
              <a:rPr lang="zh-CN" altLang="en-US" sz="3100" dirty="0" smtClean="0"/>
              <a:t>，成立</a:t>
            </a:r>
            <a:r>
              <a:rPr lang="zh-CN" altLang="en-US" sz="3100" dirty="0"/>
              <a:t>计算技术研究所时</a:t>
            </a:r>
            <a:r>
              <a:rPr lang="en-US" altLang="zh-CN" sz="3100" dirty="0"/>
              <a:t>,</a:t>
            </a:r>
            <a:r>
              <a:rPr lang="zh-CN" altLang="en-US" sz="3100" dirty="0"/>
              <a:t>向中央递交的报告和陈毅副总理的批示</a:t>
            </a:r>
            <a:r>
              <a:rPr lang="en-US" altLang="zh-CN" sz="3100" dirty="0"/>
              <a:t>)</a:t>
            </a:r>
            <a:endParaRPr lang="zh-CN" altLang="en-US" sz="31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5562"/>
            <a:ext cx="9881193" cy="55324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250" y="3905573"/>
            <a:ext cx="3454750" cy="29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0278" y="-6834"/>
            <a:ext cx="1016172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第一批专家考察团与前苏联专家合影</a:t>
            </a:r>
            <a:r>
              <a:rPr lang="zh-CN" altLang="en-US" dirty="0" smtClean="0"/>
              <a:t>留念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(1956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6359" y="1317139"/>
            <a:ext cx="9608949" cy="55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星星之火，燎原中华</a:t>
            </a:r>
            <a:r>
              <a:rPr lang="en-US" altLang="zh-CN" b="1" dirty="0"/>
              <a:t>……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自</a:t>
            </a:r>
            <a:r>
              <a:rPr lang="en-US" altLang="zh-CN" dirty="0"/>
              <a:t>50</a:t>
            </a:r>
            <a:r>
              <a:rPr lang="zh-CN" altLang="en-US" dirty="0"/>
              <a:t>年代至</a:t>
            </a:r>
            <a:r>
              <a:rPr lang="en-US" altLang="zh-CN" dirty="0"/>
              <a:t>60</a:t>
            </a:r>
            <a:r>
              <a:rPr lang="zh-CN" altLang="en-US" dirty="0"/>
              <a:t>年代初，计算所共举办了</a:t>
            </a:r>
            <a:r>
              <a:rPr lang="zh-CN" altLang="en-US" dirty="0" smtClean="0"/>
              <a:t>四届</a:t>
            </a:r>
            <a:r>
              <a:rPr lang="zh-CN" altLang="en-US" dirty="0"/>
              <a:t>为期</a:t>
            </a:r>
            <a:r>
              <a:rPr lang="en-US" altLang="zh-CN" dirty="0"/>
              <a:t>1-2</a:t>
            </a:r>
            <a:r>
              <a:rPr lang="zh-CN" altLang="en-US" dirty="0"/>
              <a:t>年的训练班，共培养出具有大学</a:t>
            </a:r>
            <a:r>
              <a:rPr lang="zh-CN" altLang="en-US" dirty="0" smtClean="0"/>
              <a:t>本科</a:t>
            </a:r>
            <a:r>
              <a:rPr lang="zh-CN" altLang="en-US" dirty="0"/>
              <a:t>毕业水平的计算机专业人才</a:t>
            </a:r>
            <a:r>
              <a:rPr lang="en-US" altLang="zh-CN" dirty="0"/>
              <a:t>700</a:t>
            </a:r>
            <a:r>
              <a:rPr lang="zh-CN" altLang="en-US" dirty="0"/>
              <a:t>多人</a:t>
            </a:r>
            <a:r>
              <a:rPr lang="zh-CN" altLang="en-US" dirty="0" smtClean="0"/>
              <a:t>。此外</a:t>
            </a:r>
            <a:r>
              <a:rPr lang="zh-CN" altLang="en-US" dirty="0"/>
              <a:t>，计算所还开办过大专班</a:t>
            </a:r>
            <a:r>
              <a:rPr lang="en-US" altLang="zh-CN" dirty="0"/>
              <a:t>6</a:t>
            </a:r>
            <a:r>
              <a:rPr lang="zh-CN" altLang="en-US" dirty="0"/>
              <a:t>期</a:t>
            </a:r>
            <a:r>
              <a:rPr lang="en-US" altLang="zh-CN" dirty="0"/>
              <a:t>,</a:t>
            </a:r>
            <a:r>
              <a:rPr lang="zh-CN" altLang="en-US" dirty="0"/>
              <a:t>培养</a:t>
            </a:r>
            <a:r>
              <a:rPr lang="zh-CN" altLang="en-US" dirty="0" smtClean="0"/>
              <a:t>毕业生</a:t>
            </a:r>
            <a:r>
              <a:rPr lang="en-US" altLang="zh-CN" dirty="0"/>
              <a:t>500</a:t>
            </a:r>
            <a:r>
              <a:rPr lang="zh-CN" altLang="en-US" dirty="0"/>
              <a:t>余名</a:t>
            </a:r>
            <a:r>
              <a:rPr lang="en-US" altLang="zh-CN" dirty="0"/>
              <a:t>,</a:t>
            </a:r>
            <a:r>
              <a:rPr lang="zh-CN" altLang="en-US" dirty="0"/>
              <a:t>举办</a:t>
            </a:r>
            <a:r>
              <a:rPr lang="zh-CN" altLang="en-US" dirty="0" smtClean="0"/>
              <a:t>“计算机应用短期培训班”</a:t>
            </a:r>
            <a:r>
              <a:rPr lang="en-US" altLang="zh-CN" dirty="0"/>
              <a:t>240</a:t>
            </a:r>
            <a:r>
              <a:rPr lang="zh-CN" altLang="en-US" dirty="0"/>
              <a:t>期，为全国各地培训学员</a:t>
            </a:r>
            <a:r>
              <a:rPr lang="en-US" altLang="zh-CN" dirty="0"/>
              <a:t>16000</a:t>
            </a:r>
            <a:r>
              <a:rPr lang="zh-CN" altLang="en-US" dirty="0"/>
              <a:t>余</a:t>
            </a:r>
            <a:r>
              <a:rPr lang="zh-CN" altLang="en-US" dirty="0" smtClean="0"/>
              <a:t>人次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计算</a:t>
            </a:r>
            <a:r>
              <a:rPr lang="zh-CN" altLang="en-US" dirty="0"/>
              <a:t>所为新中国计算机专业人才的培养</a:t>
            </a:r>
            <a:r>
              <a:rPr lang="zh-CN" altLang="en-US" dirty="0" smtClean="0"/>
              <a:t>，做出</a:t>
            </a:r>
            <a:r>
              <a:rPr lang="zh-CN" altLang="en-US" dirty="0"/>
              <a:t>了开拓性的贡献！</a:t>
            </a:r>
          </a:p>
        </p:txBody>
      </p:sp>
    </p:spTree>
    <p:extLst>
      <p:ext uri="{BB962C8B-B14F-4D97-AF65-F5344CB8AC3E}">
        <p14:creationId xmlns:p14="http://schemas.microsoft.com/office/powerpoint/2010/main" val="8399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中国第一台数字电子计算机－</a:t>
            </a:r>
            <a:r>
              <a:rPr lang="en-US" altLang="zh-CN" dirty="0"/>
              <a:t>103</a:t>
            </a:r>
            <a:r>
              <a:rPr lang="zh-CN" altLang="en-US" dirty="0"/>
              <a:t>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5082" y="1473428"/>
            <a:ext cx="7201779" cy="43513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9" y="2135591"/>
            <a:ext cx="4243754" cy="30270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78892" y="6269669"/>
            <a:ext cx="7713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日，</a:t>
            </a:r>
            <a:r>
              <a:rPr lang="en-US" altLang="zh-CN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103</a:t>
            </a:r>
            <a:r>
              <a:rPr lang="zh-CN" altLang="en-US" b="0" i="0" u="none" strike="noStrike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电子计算机发布的当天，机组调试人员在机器前合影留念。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9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701</Words>
  <Application>Microsoft Office PowerPoint</Application>
  <PresentationFormat>宽屏</PresentationFormat>
  <Paragraphs>66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Arial-BoldMT</vt:lpstr>
      <vt:lpstr>SimSun-ExtB</vt:lpstr>
      <vt:lpstr>黑体</vt:lpstr>
      <vt:lpstr>宋体</vt:lpstr>
      <vt:lpstr>Arial</vt:lpstr>
      <vt:lpstr>Calibri</vt:lpstr>
      <vt:lpstr>Calibri Light</vt:lpstr>
      <vt:lpstr>Office 主题</vt:lpstr>
      <vt:lpstr> 中科院计算技术研究所简介</vt:lpstr>
      <vt:lpstr>建所背景：新中国建之初大事</vt:lpstr>
      <vt:lpstr>1956年4-6月闵乃大、夏培肃、吴几康、范新弼、蒋士騛、徐献瑜、张效祥、周寿宪 、何绍宗、胡世华, 等同志参加周总理主持的发展我国科学12年远景规划，6月14日毛泽东主席、朱德委员长、周恩来总理等在中南海怀仁堂草坪会见科学家并合影留念。</vt:lpstr>
      <vt:lpstr>中国计算机事业起步</vt:lpstr>
      <vt:lpstr>华罗庚</vt:lpstr>
      <vt:lpstr>报告及陈毅副总理批示(1956年中国科学院根据发展我国科学12年远景规划，成立计算技术研究所时,向中央递交的报告和陈毅副总理的批示)</vt:lpstr>
      <vt:lpstr>第一批专家考察团与前苏联专家合影留念 (1956年11月)</vt:lpstr>
      <vt:lpstr>星星之火，燎原中华……</vt:lpstr>
      <vt:lpstr>中国第一台数字电子计算机－103机</vt:lpstr>
      <vt:lpstr>1967年聂荣臻元帅来计算所参观</vt:lpstr>
      <vt:lpstr>粟裕大将来计算所参观</vt:lpstr>
      <vt:lpstr>进入新时期</vt:lpstr>
      <vt:lpstr>联想那时</vt:lpstr>
      <vt:lpstr>曙光</vt:lpstr>
      <vt:lpstr>龙芯</vt:lpstr>
      <vt:lpstr>龙芯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jiao</dc:creator>
  <cp:lastModifiedBy>jiao</cp:lastModifiedBy>
  <cp:revision>11</cp:revision>
  <dcterms:created xsi:type="dcterms:W3CDTF">2016-01-25T06:48:40Z</dcterms:created>
  <dcterms:modified xsi:type="dcterms:W3CDTF">2016-01-25T07:40:22Z</dcterms:modified>
</cp:coreProperties>
</file>